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20" r:id="rId2"/>
    <p:sldId id="321" r:id="rId3"/>
    <p:sldId id="392" r:id="rId4"/>
    <p:sldId id="393" r:id="rId5"/>
    <p:sldId id="394" r:id="rId6"/>
    <p:sldId id="395" r:id="rId7"/>
    <p:sldId id="408" r:id="rId8"/>
    <p:sldId id="409" r:id="rId9"/>
    <p:sldId id="396" r:id="rId10"/>
    <p:sldId id="397" r:id="rId11"/>
    <p:sldId id="404" r:id="rId12"/>
    <p:sldId id="406" r:id="rId13"/>
    <p:sldId id="413" r:id="rId14"/>
    <p:sldId id="412" r:id="rId15"/>
    <p:sldId id="416" r:id="rId16"/>
    <p:sldId id="417" r:id="rId17"/>
    <p:sldId id="398" r:id="rId18"/>
    <p:sldId id="399" r:id="rId19"/>
    <p:sldId id="420" r:id="rId20"/>
    <p:sldId id="421" r:id="rId21"/>
    <p:sldId id="410" r:id="rId22"/>
    <p:sldId id="411" r:id="rId23"/>
    <p:sldId id="414" r:id="rId24"/>
    <p:sldId id="415" r:id="rId25"/>
    <p:sldId id="402" r:id="rId26"/>
    <p:sldId id="403" r:id="rId27"/>
    <p:sldId id="422" r:id="rId28"/>
    <p:sldId id="423" r:id="rId29"/>
    <p:sldId id="405" r:id="rId30"/>
    <p:sldId id="407" r:id="rId31"/>
    <p:sldId id="418" r:id="rId32"/>
    <p:sldId id="419" r:id="rId33"/>
    <p:sldId id="400" r:id="rId34"/>
    <p:sldId id="401" r:id="rId35"/>
    <p:sldId id="424" r:id="rId36"/>
    <p:sldId id="425" r:id="rId37"/>
    <p:sldId id="426" r:id="rId38"/>
    <p:sldId id="427" r:id="rId39"/>
    <p:sldId id="428" r:id="rId40"/>
    <p:sldId id="429" r:id="rId41"/>
    <p:sldId id="430" r:id="rId42"/>
    <p:sldId id="431" r:id="rId43"/>
    <p:sldId id="432" r:id="rId44"/>
    <p:sldId id="433" r:id="rId45"/>
    <p:sldId id="434" r:id="rId46"/>
    <p:sldId id="435" r:id="rId47"/>
    <p:sldId id="446" r:id="rId48"/>
    <p:sldId id="454" r:id="rId49"/>
    <p:sldId id="436" r:id="rId50"/>
    <p:sldId id="437" r:id="rId51"/>
    <p:sldId id="440" r:id="rId52"/>
    <p:sldId id="441" r:id="rId53"/>
    <p:sldId id="447" r:id="rId54"/>
    <p:sldId id="448" r:id="rId55"/>
    <p:sldId id="438" r:id="rId56"/>
    <p:sldId id="439" r:id="rId57"/>
    <p:sldId id="450" r:id="rId58"/>
    <p:sldId id="451" r:id="rId59"/>
    <p:sldId id="443" r:id="rId60"/>
    <p:sldId id="444" r:id="rId61"/>
    <p:sldId id="442" r:id="rId62"/>
    <p:sldId id="445" r:id="rId63"/>
    <p:sldId id="452" r:id="rId64"/>
    <p:sldId id="453" r:id="rId65"/>
    <p:sldId id="455" r:id="rId66"/>
    <p:sldId id="456" r:id="rId67"/>
    <p:sldId id="460" r:id="rId68"/>
    <p:sldId id="461" r:id="rId69"/>
    <p:sldId id="458" r:id="rId70"/>
    <p:sldId id="459" r:id="rId71"/>
    <p:sldId id="390" r:id="rId72"/>
    <p:sldId id="462" r:id="rId73"/>
    <p:sldId id="463" r:id="rId74"/>
  </p:sldIdLst>
  <p:sldSz cx="12192000" cy="6858000"/>
  <p:notesSz cx="6858000" cy="9144000"/>
  <p:embeddedFontLst>
    <p:embeddedFont>
      <p:font typeface="Calibri" panose="020F0502020204030204" pitchFamily="34" charset="0"/>
      <p:regular r:id="rId77"/>
      <p:bold r:id="rId78"/>
      <p:italic r:id="rId79"/>
      <p:boldItalic r:id="rId80"/>
    </p:embeddedFont>
    <p:embeddedFont>
      <p:font typeface="Muli" panose="020B0604020202020204" charset="0"/>
      <p:regular r:id="rId81"/>
      <p:bold r:id="rId82"/>
    </p:embeddedFont>
    <p:embeddedFont>
      <p:font typeface="OpenDyslexic" panose="020B0604020202020204" charset="0"/>
      <p:regular r:id="rId83"/>
      <p:bold r:id="rId84"/>
      <p:italic r:id="rId85"/>
      <p:boldItalic r:id="rId86"/>
    </p:embeddedFont>
    <p:embeddedFont>
      <p:font typeface="OpenDyslexicAlta" panose="020B0604020202020204" charset="0"/>
      <p:regular r:id="rId87"/>
      <p:bold r:id="rId88"/>
      <p:italic r:id="rId89"/>
      <p:boldItalic r:id="rId90"/>
    </p:embeddedFont>
    <p:embeddedFont>
      <p:font typeface="Lato Light" panose="020F0302020204030203" pitchFamily="34" charset="0"/>
      <p:regular r:id="rId91"/>
    </p:embeddedFont>
    <p:embeddedFont>
      <p:font typeface="Lato" panose="020F0502020204030203" pitchFamily="34" charset="0"/>
      <p:regular r:id="rId92"/>
      <p:bold r:id="rId9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3273DC"/>
    <a:srgbClr val="FFDD57"/>
    <a:srgbClr val="23D160"/>
    <a:srgbClr val="7957D5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79320" autoAdjust="0"/>
  </p:normalViewPr>
  <p:slideViewPr>
    <p:cSldViewPr snapToGrid="0" snapToObjects="1">
      <p:cViewPr varScale="1">
        <p:scale>
          <a:sx n="68" d="100"/>
          <a:sy n="68" d="100"/>
        </p:scale>
        <p:origin x="-240" y="-90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8.fntdata"/><Relationship Id="rId89" Type="http://schemas.openxmlformats.org/officeDocument/2006/relationships/font" Target="fonts/font1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3.fntdata"/><Relationship Id="rId5" Type="http://schemas.openxmlformats.org/officeDocument/2006/relationships/slide" Target="slides/slide4.xml"/><Relationship Id="rId90" Type="http://schemas.openxmlformats.org/officeDocument/2006/relationships/font" Target="fonts/font14.fntdata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font" Target="fonts/font4.fntdata"/><Relationship Id="rId85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83" Type="http://schemas.openxmlformats.org/officeDocument/2006/relationships/font" Target="fonts/font7.fntdata"/><Relationship Id="rId88" Type="http://schemas.openxmlformats.org/officeDocument/2006/relationships/font" Target="fonts/font12.fntdata"/><Relationship Id="rId91" Type="http://schemas.openxmlformats.org/officeDocument/2006/relationships/font" Target="fonts/font15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2.fntdata"/><Relationship Id="rId81" Type="http://schemas.openxmlformats.org/officeDocument/2006/relationships/font" Target="fonts/font5.fntdata"/><Relationship Id="rId86" Type="http://schemas.openxmlformats.org/officeDocument/2006/relationships/font" Target="fonts/font10.fntdata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handoutMaster" Target="handoutMasters/handoutMaster1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1.fntdata"/><Relationship Id="rId61" Type="http://schemas.openxmlformats.org/officeDocument/2006/relationships/slide" Target="slides/slide60.xml"/><Relationship Id="rId82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356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555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928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893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974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302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822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62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5629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85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512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811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8508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532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552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168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7595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6623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0556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8115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4817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519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6208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3252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5322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9788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0693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821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8775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5362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1691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7428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229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4052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1510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346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55434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7049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7110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39388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9738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8818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2882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375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33337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8312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47207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1874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45556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59835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6652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63101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13649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0963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636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47806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1927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36050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85973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70883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08268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13758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6038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27374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83238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232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04224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580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856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834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tiff"/><Relationship Id="rId4" Type="http://schemas.openxmlformats.org/officeDocument/2006/relationships/image" Target="../media/image18.tif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tiff"/><Relationship Id="rId4" Type="http://schemas.openxmlformats.org/officeDocument/2006/relationships/image" Target="../media/image18.tif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Year 3 </a:t>
            </a:r>
            <a:br>
              <a:rPr lang="en-GB" dirty="0"/>
            </a:br>
            <a:r>
              <a:rPr lang="en-GB" dirty="0"/>
              <a:t>Autumn Block 1: Place Value</a:t>
            </a:r>
            <a:br>
              <a:rPr lang="en-GB" dirty="0"/>
            </a:br>
            <a:r>
              <a:rPr lang="en-GB" dirty="0"/>
              <a:t>Lesson 5: To be able to use a number line for numbers up to 1,000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Place Value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110?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27845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00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460?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2702391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460?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6384963" y="344805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389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255?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914989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255?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xmlns="" id="{C6F81D0C-44F0-8D4A-BA17-55091A8E4649}"/>
              </a:ext>
            </a:extLst>
          </p:cNvPr>
          <p:cNvSpPr/>
          <p:nvPr/>
        </p:nvSpPr>
        <p:spPr>
          <a:xfrm>
            <a:off x="27845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426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270?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1874630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270?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xmlns="" id="{C6F81D0C-44F0-8D4A-BA17-55091A8E4649}"/>
              </a:ext>
            </a:extLst>
          </p:cNvPr>
          <p:cNvSpPr/>
          <p:nvPr/>
        </p:nvSpPr>
        <p:spPr>
          <a:xfrm>
            <a:off x="49562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09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19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566106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975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22FA10-4C90-7449-9C3E-0BC1BE638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69338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710?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171684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US" sz="2200" dirty="0"/>
              <a:t>I can read and represent numbers up to 1,000 using a </a:t>
            </a:r>
            <a:r>
              <a:rPr lang="en-US" sz="2200"/>
              <a:t>number line</a:t>
            </a:r>
            <a:endParaRPr lang="en-US" sz="2200" dirty="0"/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US" sz="2200" dirty="0"/>
              <a:t>I can explain my reasoning when reading and representing numbers up to 1,000 a number 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600" dirty="0"/>
              <a:t>Year 3 - Autumn Block 1 - Place Value - Lesson 5 - 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22FA10-4C90-7449-9C3E-0BC1BE638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69338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710?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35084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796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470?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37444846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470?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7079367" y="344805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70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275?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4484430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275?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xmlns="" id="{C6F81D0C-44F0-8D4A-BA17-55091A8E4649}"/>
              </a:ext>
            </a:extLst>
          </p:cNvPr>
          <p:cNvSpPr/>
          <p:nvPr/>
        </p:nvSpPr>
        <p:spPr>
          <a:xfrm>
            <a:off x="566106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312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140?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950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140?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49562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440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22FA10-4C90-7449-9C3E-0BC1BE638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69338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725?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103938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22FA10-4C90-7449-9C3E-0BC1BE638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69338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725?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56420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928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430?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1319511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xmlns="" id="{D2A0B9B4-709E-AB49-BBFD-1EB134D226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917425"/>
              </p:ext>
            </p:extLst>
          </p:nvPr>
        </p:nvGraphicFramePr>
        <p:xfrm>
          <a:off x="266834" y="285364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32E4FF7-6D3C-9A40-9203-BE98DAB2BF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867" y="3275884"/>
            <a:ext cx="707273" cy="72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DDC78AF1-2EDD-4B4C-A9FF-C0C3AF514B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828" y="3291429"/>
            <a:ext cx="712539" cy="72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5EDB88F4-C8D8-5848-8FD1-2723D3F1CF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828" y="4188476"/>
            <a:ext cx="712539" cy="72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6B392AA1-A4BF-054B-943E-D542A5519A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65" y="3291429"/>
            <a:ext cx="712539" cy="72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EC8246C2-2D61-5846-900E-1D59345951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65" y="4188476"/>
            <a:ext cx="712539" cy="72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11D12985-9822-874F-B906-9EB828D66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321" y="4243426"/>
            <a:ext cx="707273" cy="72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BD605D43-19E8-E942-90D5-B808E2A3C5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999" y="3271942"/>
            <a:ext cx="707273" cy="72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B33037B9-CEF3-7547-8E26-ED2DF05D17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453" y="4239484"/>
            <a:ext cx="707273" cy="72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41EA3295-30C3-2642-AAD1-FB63526DAC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956" y="3729214"/>
            <a:ext cx="712539" cy="720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89D3796-8394-D140-B6AC-7EA4604F2E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958" y="2383744"/>
            <a:ext cx="6395812" cy="3197906"/>
          </a:xfrm>
          <a:prstGeom prst="rect">
            <a:avLst/>
          </a:prstGeom>
        </p:spPr>
      </p:pic>
      <p:sp>
        <p:nvSpPr>
          <p:cNvPr id="49" name="Down Arrow 48">
            <a:extLst>
              <a:ext uri="{FF2B5EF4-FFF2-40B4-BE49-F238E27FC236}">
                <a16:creationId xmlns:a16="http://schemas.microsoft.com/office/drawing/2014/main" xmlns="" id="{A8A0A711-006E-064F-B350-EFE5E7BA8E35}"/>
              </a:ext>
            </a:extLst>
          </p:cNvPr>
          <p:cNvSpPr/>
          <p:nvPr/>
        </p:nvSpPr>
        <p:spPr>
          <a:xfrm>
            <a:off x="8545451" y="3100558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3B2B7D59-8236-2348-A762-1912DC1B8D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5160" y="3763839"/>
            <a:ext cx="70727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8238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430?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4213263" y="344805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8618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295?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9728687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26359E-5561-0A4E-9FC8-CA4486661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295?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xmlns="" id="{C6F81D0C-44F0-8D4A-BA17-55091A8E4649}"/>
              </a:ext>
            </a:extLst>
          </p:cNvPr>
          <p:cNvSpPr/>
          <p:nvPr/>
        </p:nvSpPr>
        <p:spPr>
          <a:xfrm>
            <a:off x="84995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292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190?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192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190?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849951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910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22FA10-4C90-7449-9C3E-0BC1BE638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69338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735?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18489312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22FA10-4C90-7449-9C3E-0BC1BE638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69338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735?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7070763" y="342900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326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numbers 420, 450 and 490 on the number line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numbers 260, 270 and 285 on the number line below. 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59835E0-E3CC-574B-990A-0E7071D60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513" y="1745118"/>
            <a:ext cx="7200000" cy="36000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BE04808-066E-7844-99E0-4E4E72A58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513" y="4001294"/>
            <a:ext cx="72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166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numbers 420, 450 and 490 on the number line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numbers 260, 270 and 285 on the number line below.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59835E0-E3CC-574B-990A-0E7071D60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513" y="1745118"/>
            <a:ext cx="7200000" cy="36000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BE04808-066E-7844-99E0-4E4E72A58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513" y="4001294"/>
            <a:ext cx="7200000" cy="3600000"/>
          </a:xfrm>
          <a:prstGeom prst="rect">
            <a:avLst/>
          </a:prstGeom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D01F1CB0-76D9-4E43-B192-6B6E7F907666}"/>
              </a:ext>
            </a:extLst>
          </p:cNvPr>
          <p:cNvSpPr/>
          <p:nvPr/>
        </p:nvSpPr>
        <p:spPr>
          <a:xfrm>
            <a:off x="3993900" y="2675731"/>
            <a:ext cx="244552" cy="49371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B4463D20-567F-FF44-8D4A-EB71C6D43BBB}"/>
              </a:ext>
            </a:extLst>
          </p:cNvPr>
          <p:cNvSpPr/>
          <p:nvPr/>
        </p:nvSpPr>
        <p:spPr>
          <a:xfrm>
            <a:off x="5791439" y="2675731"/>
            <a:ext cx="244552" cy="49371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F401B0D0-FDAA-924E-8444-9FE10371F773}"/>
              </a:ext>
            </a:extLst>
          </p:cNvPr>
          <p:cNvSpPr/>
          <p:nvPr/>
        </p:nvSpPr>
        <p:spPr>
          <a:xfrm>
            <a:off x="8172689" y="2675731"/>
            <a:ext cx="244552" cy="49371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>
            <a:extLst>
              <a:ext uri="{FF2B5EF4-FFF2-40B4-BE49-F238E27FC236}">
                <a16:creationId xmlns:a16="http://schemas.microsoft.com/office/drawing/2014/main" xmlns="" id="{C778E736-854F-8C44-A9AC-F83FC3DA0DDC}"/>
              </a:ext>
            </a:extLst>
          </p:cNvPr>
          <p:cNvSpPr/>
          <p:nvPr/>
        </p:nvSpPr>
        <p:spPr>
          <a:xfrm>
            <a:off x="5189454" y="4904199"/>
            <a:ext cx="244552" cy="49371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xmlns="" id="{BA0CE781-CB46-5B44-B5BD-2D8C4135CF61}"/>
              </a:ext>
            </a:extLst>
          </p:cNvPr>
          <p:cNvSpPr/>
          <p:nvPr/>
        </p:nvSpPr>
        <p:spPr>
          <a:xfrm>
            <a:off x="6987571" y="4904199"/>
            <a:ext cx="244552" cy="49371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xmlns="" id="{E064F1AB-3C71-2A4E-91B8-F016E98056A7}"/>
              </a:ext>
            </a:extLst>
          </p:cNvPr>
          <p:cNvSpPr/>
          <p:nvPr/>
        </p:nvSpPr>
        <p:spPr>
          <a:xfrm>
            <a:off x="3996924" y="4910601"/>
            <a:ext cx="244552" cy="49371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950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500?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7769383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7490314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031842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Both show 550 – one is a place value chart with place value counters, the other is a number line.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xmlns="" id="{D2A0B9B4-709E-AB49-BBFD-1EB134D2265B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285364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32E4FF7-6D3C-9A40-9203-BE98DAB2BF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867" y="3275884"/>
            <a:ext cx="707273" cy="72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DDC78AF1-2EDD-4B4C-A9FF-C0C3AF514B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828" y="3291429"/>
            <a:ext cx="712539" cy="72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5EDB88F4-C8D8-5848-8FD1-2723D3F1CF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828" y="4188476"/>
            <a:ext cx="712539" cy="72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6B392AA1-A4BF-054B-943E-D542A5519A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65" y="3291429"/>
            <a:ext cx="712539" cy="72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EC8246C2-2D61-5846-900E-1D59345951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65" y="4188476"/>
            <a:ext cx="712539" cy="72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72C78418-9E9F-D942-BBE0-76C002DBA1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5160" y="3763839"/>
            <a:ext cx="707273" cy="72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11D12985-9822-874F-B906-9EB828D66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321" y="4243426"/>
            <a:ext cx="707273" cy="72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BD605D43-19E8-E942-90D5-B808E2A3C5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999" y="3271942"/>
            <a:ext cx="707273" cy="72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B33037B9-CEF3-7547-8E26-ED2DF05D17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453" y="4239484"/>
            <a:ext cx="707273" cy="72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41EA3295-30C3-2642-AAD1-FB63526DAC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956" y="3729214"/>
            <a:ext cx="712539" cy="720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89D3796-8394-D140-B6AC-7EA4604F2E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958" y="2383744"/>
            <a:ext cx="6395812" cy="3197906"/>
          </a:xfrm>
          <a:prstGeom prst="rect">
            <a:avLst/>
          </a:prstGeom>
        </p:spPr>
      </p:pic>
      <p:sp>
        <p:nvSpPr>
          <p:cNvPr id="49" name="Down Arrow 48">
            <a:extLst>
              <a:ext uri="{FF2B5EF4-FFF2-40B4-BE49-F238E27FC236}">
                <a16:creationId xmlns:a16="http://schemas.microsoft.com/office/drawing/2014/main" xmlns="" id="{A8A0A711-006E-064F-B350-EFE5E7BA8E35}"/>
              </a:ext>
            </a:extLst>
          </p:cNvPr>
          <p:cNvSpPr/>
          <p:nvPr/>
        </p:nvSpPr>
        <p:spPr>
          <a:xfrm>
            <a:off x="8545451" y="3100558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815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500?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7769383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7490314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6284295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900?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7769383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7490314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8626592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900?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7769383" y="3827934"/>
            <a:ext cx="356263" cy="719248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7490314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176619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100?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7769383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7490314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532392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100?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7769383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7490314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757059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250? And 750?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8480582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8201513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E</a:t>
            </a: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xmlns="" id="{1503B11F-CE77-834E-8C0B-FF720C50847E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5AA4B17-E649-B54E-8329-063D14D9E31E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xmlns="" id="{0A2264DF-3787-E444-9D10-EB7A325D9EB8}"/>
              </a:ext>
            </a:extLst>
          </p:cNvPr>
          <p:cNvSpPr/>
          <p:nvPr/>
        </p:nvSpPr>
        <p:spPr>
          <a:xfrm>
            <a:off x="7248516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E8AEB7C-89E1-4045-8618-289ADE38E044}"/>
              </a:ext>
            </a:extLst>
          </p:cNvPr>
          <p:cNvSpPr txBox="1"/>
          <p:nvPr/>
        </p:nvSpPr>
        <p:spPr>
          <a:xfrm>
            <a:off x="6969447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7949903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8F806C-4973-C14F-ABC4-BC198DCC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arrow is closest to 250? And 750?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623D130A-C9A0-6C42-B19F-452AAE309952}"/>
              </a:ext>
            </a:extLst>
          </p:cNvPr>
          <p:cNvSpPr/>
          <p:nvPr/>
        </p:nvSpPr>
        <p:spPr>
          <a:xfrm>
            <a:off x="54790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CC48CCB-F3E7-164B-A565-B6D1B0CB2D2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4AB1264C-155C-504D-9AF3-25BCA52125B7}"/>
              </a:ext>
            </a:extLst>
          </p:cNvPr>
          <p:cNvSpPr/>
          <p:nvPr/>
        </p:nvSpPr>
        <p:spPr>
          <a:xfrm>
            <a:off x="8480582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E6CE4-5342-8047-AA4E-DB22D4F791EE}"/>
              </a:ext>
            </a:extLst>
          </p:cNvPr>
          <p:cNvSpPr txBox="1"/>
          <p:nvPr/>
        </p:nvSpPr>
        <p:spPr>
          <a:xfrm>
            <a:off x="5218113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E55CF68-2190-B144-B340-99CCD5C05AB0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FCEBA1D-58CA-454A-97A3-75CDFFDBAEB3}"/>
              </a:ext>
            </a:extLst>
          </p:cNvPr>
          <p:cNvSpPr txBox="1"/>
          <p:nvPr/>
        </p:nvSpPr>
        <p:spPr>
          <a:xfrm>
            <a:off x="8201513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E</a:t>
            </a: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xmlns="" id="{1503B11F-CE77-834E-8C0B-FF720C50847E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5AA4B17-E649-B54E-8329-063D14D9E31E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xmlns="" id="{0A2264DF-3787-E444-9D10-EB7A325D9EB8}"/>
              </a:ext>
            </a:extLst>
          </p:cNvPr>
          <p:cNvSpPr/>
          <p:nvPr/>
        </p:nvSpPr>
        <p:spPr>
          <a:xfrm>
            <a:off x="7248516" y="3827934"/>
            <a:ext cx="356263" cy="719248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E8AEB7C-89E1-4045-8618-289ADE38E044}"/>
              </a:ext>
            </a:extLst>
          </p:cNvPr>
          <p:cNvSpPr txBox="1"/>
          <p:nvPr/>
        </p:nvSpPr>
        <p:spPr>
          <a:xfrm>
            <a:off x="6969447" y="333282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6781339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300</a:t>
            </a:r>
          </a:p>
        </p:txBody>
      </p:sp>
    </p:spTree>
    <p:extLst>
      <p:ext uri="{BB962C8B-B14F-4D97-AF65-F5344CB8AC3E}">
        <p14:creationId xmlns:p14="http://schemas.microsoft.com/office/powerpoint/2010/main" val="4843849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400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300</a:t>
            </a:r>
          </a:p>
        </p:txBody>
      </p:sp>
    </p:spTree>
    <p:extLst>
      <p:ext uri="{BB962C8B-B14F-4D97-AF65-F5344CB8AC3E}">
        <p14:creationId xmlns:p14="http://schemas.microsoft.com/office/powerpoint/2010/main" val="40618043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400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1,000</a:t>
            </a:r>
          </a:p>
        </p:txBody>
      </p:sp>
    </p:spTree>
    <p:extLst>
      <p:ext uri="{BB962C8B-B14F-4D97-AF65-F5344CB8AC3E}">
        <p14:creationId xmlns:p14="http://schemas.microsoft.com/office/powerpoint/2010/main" val="2467300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947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600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400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1,000</a:t>
            </a:r>
          </a:p>
        </p:txBody>
      </p:sp>
    </p:spTree>
    <p:extLst>
      <p:ext uri="{BB962C8B-B14F-4D97-AF65-F5344CB8AC3E}">
        <p14:creationId xmlns:p14="http://schemas.microsoft.com/office/powerpoint/2010/main" val="3771839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450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500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650</a:t>
            </a:r>
          </a:p>
        </p:txBody>
      </p:sp>
    </p:spTree>
    <p:extLst>
      <p:ext uri="{BB962C8B-B14F-4D97-AF65-F5344CB8AC3E}">
        <p14:creationId xmlns:p14="http://schemas.microsoft.com/office/powerpoint/2010/main" val="8682217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550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450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500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650</a:t>
            </a:r>
          </a:p>
        </p:txBody>
      </p:sp>
    </p:spTree>
    <p:extLst>
      <p:ext uri="{BB962C8B-B14F-4D97-AF65-F5344CB8AC3E}">
        <p14:creationId xmlns:p14="http://schemas.microsoft.com/office/powerpoint/2010/main" val="38876161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7820153" y="3839115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5266213" y="3839115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7382932" y="3392095"/>
            <a:ext cx="1236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5013692" y="3392095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371576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7820153" y="3839115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5266213" y="3839115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7382932" y="3392095"/>
            <a:ext cx="1236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5013692" y="3392095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600</a:t>
            </a:r>
          </a:p>
        </p:txBody>
      </p:sp>
    </p:spTree>
    <p:extLst>
      <p:ext uri="{BB962C8B-B14F-4D97-AF65-F5344CB8AC3E}">
        <p14:creationId xmlns:p14="http://schemas.microsoft.com/office/powerpoint/2010/main" val="20774007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700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300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1,100</a:t>
            </a:r>
          </a:p>
        </p:txBody>
      </p:sp>
    </p:spTree>
    <p:extLst>
      <p:ext uri="{BB962C8B-B14F-4D97-AF65-F5344CB8AC3E}">
        <p14:creationId xmlns:p14="http://schemas.microsoft.com/office/powerpoint/2010/main" val="27764570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700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300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500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1,100</a:t>
            </a:r>
          </a:p>
        </p:txBody>
      </p:sp>
    </p:spTree>
    <p:extLst>
      <p:ext uri="{BB962C8B-B14F-4D97-AF65-F5344CB8AC3E}">
        <p14:creationId xmlns:p14="http://schemas.microsoft.com/office/powerpoint/2010/main" val="23445911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6765289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4603662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8680377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651575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750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4351141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8246534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1,000</a:t>
            </a:r>
          </a:p>
        </p:txBody>
      </p:sp>
    </p:spTree>
    <p:extLst>
      <p:ext uri="{BB962C8B-B14F-4D97-AF65-F5344CB8AC3E}">
        <p14:creationId xmlns:p14="http://schemas.microsoft.com/office/powerpoint/2010/main" val="1290966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6765289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4603662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8680377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651575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750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4351141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500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8246534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1,000</a:t>
            </a:r>
          </a:p>
        </p:txBody>
      </p:sp>
    </p:spTree>
    <p:extLst>
      <p:ext uri="{BB962C8B-B14F-4D97-AF65-F5344CB8AC3E}">
        <p14:creationId xmlns:p14="http://schemas.microsoft.com/office/powerpoint/2010/main" val="39980900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450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500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650</a:t>
            </a:r>
          </a:p>
        </p:txBody>
      </p:sp>
    </p:spTree>
    <p:extLst>
      <p:ext uri="{BB962C8B-B14F-4D97-AF65-F5344CB8AC3E}">
        <p14:creationId xmlns:p14="http://schemas.microsoft.com/office/powerpoint/2010/main" val="3243633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200?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9223413" y="3505883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158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763051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550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450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500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7196667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650</a:t>
            </a:r>
          </a:p>
        </p:txBody>
      </p:sp>
    </p:spTree>
    <p:extLst>
      <p:ext uri="{BB962C8B-B14F-4D97-AF65-F5344CB8AC3E}">
        <p14:creationId xmlns:p14="http://schemas.microsoft.com/office/powerpoint/2010/main" val="20894746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500</a:t>
            </a:r>
          </a:p>
        </p:txBody>
      </p:sp>
    </p:spTree>
    <p:extLst>
      <p:ext uri="{BB962C8B-B14F-4D97-AF65-F5344CB8AC3E}">
        <p14:creationId xmlns:p14="http://schemas.microsoft.com/office/powerpoint/2010/main" val="414898470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518317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395950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4933640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900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370697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500</a:t>
            </a:r>
          </a:p>
        </p:txBody>
      </p:sp>
    </p:spTree>
    <p:extLst>
      <p:ext uri="{BB962C8B-B14F-4D97-AF65-F5344CB8AC3E}">
        <p14:creationId xmlns:p14="http://schemas.microsoft.com/office/powerpoint/2010/main" val="40692891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6765289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4603662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8680377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651575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4351141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8246534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600</a:t>
            </a:r>
          </a:p>
        </p:txBody>
      </p:sp>
    </p:spTree>
    <p:extLst>
      <p:ext uri="{BB962C8B-B14F-4D97-AF65-F5344CB8AC3E}">
        <p14:creationId xmlns:p14="http://schemas.microsoft.com/office/powerpoint/2010/main" val="6549052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6765289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4603662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8680377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651575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400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4351141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200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8246534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600</a:t>
            </a:r>
          </a:p>
        </p:txBody>
      </p:sp>
    </p:spTree>
    <p:extLst>
      <p:ext uri="{BB962C8B-B14F-4D97-AF65-F5344CB8AC3E}">
        <p14:creationId xmlns:p14="http://schemas.microsoft.com/office/powerpoint/2010/main" val="4885178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A, B and C.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4603662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8680377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7379349" y="331318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4351141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300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8246534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900</a:t>
            </a:r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xmlns="" id="{BABC07BF-79AD-0C40-89A1-7F89E273AF22}"/>
              </a:ext>
            </a:extLst>
          </p:cNvPr>
          <p:cNvSpPr/>
          <p:nvPr/>
        </p:nvSpPr>
        <p:spPr>
          <a:xfrm>
            <a:off x="3652470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1B5AEC9-3B99-7E4B-90CC-2EEEF1D4B845}"/>
              </a:ext>
            </a:extLst>
          </p:cNvPr>
          <p:cNvSpPr txBox="1"/>
          <p:nvPr/>
        </p:nvSpPr>
        <p:spPr>
          <a:xfrm>
            <a:off x="3399949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A</a:t>
            </a:r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xmlns="" id="{DD622D80-03A2-A14B-A2DB-9D266790D2EB}"/>
              </a:ext>
            </a:extLst>
          </p:cNvPr>
          <p:cNvSpPr/>
          <p:nvPr/>
        </p:nvSpPr>
        <p:spPr>
          <a:xfrm>
            <a:off x="7654750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840DA1D-DB07-3940-B2AB-012509E31E86}"/>
              </a:ext>
            </a:extLst>
          </p:cNvPr>
          <p:cNvSpPr txBox="1"/>
          <p:nvPr/>
        </p:nvSpPr>
        <p:spPr>
          <a:xfrm>
            <a:off x="5820599" y="334704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B</a:t>
            </a:r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xmlns="" id="{F24D42A2-6A6F-504A-9DBD-E6805FE8E833}"/>
              </a:ext>
            </a:extLst>
          </p:cNvPr>
          <p:cNvSpPr/>
          <p:nvPr/>
        </p:nvSpPr>
        <p:spPr>
          <a:xfrm>
            <a:off x="6096000" y="3876020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048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the value of A, B and C.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513" y="2538000"/>
            <a:ext cx="8640000" cy="4320000"/>
          </a:xfrm>
          <a:prstGeom prst="rect">
            <a:avLst/>
          </a:prstGeom>
        </p:spPr>
      </p:pic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494346C7-D2BF-4E48-8506-8999A0508172}"/>
              </a:ext>
            </a:extLst>
          </p:cNvPr>
          <p:cNvSpPr/>
          <p:nvPr/>
        </p:nvSpPr>
        <p:spPr>
          <a:xfrm>
            <a:off x="7654750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xmlns="" id="{45C62A49-F4BD-7A4B-A195-5C2A96647B34}"/>
              </a:ext>
            </a:extLst>
          </p:cNvPr>
          <p:cNvSpPr/>
          <p:nvPr/>
        </p:nvSpPr>
        <p:spPr>
          <a:xfrm>
            <a:off x="2735830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xmlns="" id="{B6D36342-DEF3-1945-865B-68D3796B4442}"/>
              </a:ext>
            </a:extLst>
          </p:cNvPr>
          <p:cNvSpPr/>
          <p:nvPr/>
        </p:nvSpPr>
        <p:spPr>
          <a:xfrm>
            <a:off x="4603662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xmlns="" id="{30DEE0DA-C0A7-AC4B-B56D-C91E70EB9914}"/>
              </a:ext>
            </a:extLst>
          </p:cNvPr>
          <p:cNvSpPr/>
          <p:nvPr/>
        </p:nvSpPr>
        <p:spPr>
          <a:xfrm>
            <a:off x="8680377" y="382793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709548-A192-FA4F-9ED4-4EFD75461898}"/>
              </a:ext>
            </a:extLst>
          </p:cNvPr>
          <p:cNvSpPr txBox="1"/>
          <p:nvPr/>
        </p:nvSpPr>
        <p:spPr>
          <a:xfrm>
            <a:off x="7396283" y="331318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800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D3DA52B-2DBF-7D49-B94E-458517D0D64E}"/>
              </a:ext>
            </a:extLst>
          </p:cNvPr>
          <p:cNvSpPr txBox="1"/>
          <p:nvPr/>
        </p:nvSpPr>
        <p:spPr>
          <a:xfrm>
            <a:off x="2456761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100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691C72A2-CB68-4A4C-9947-F3D8C89D3230}"/>
              </a:ext>
            </a:extLst>
          </p:cNvPr>
          <p:cNvSpPr txBox="1"/>
          <p:nvPr/>
        </p:nvSpPr>
        <p:spPr>
          <a:xfrm>
            <a:off x="4351141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300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11A9E55-FFA4-5540-B72C-EE43D6EF4F8C}"/>
              </a:ext>
            </a:extLst>
          </p:cNvPr>
          <p:cNvSpPr txBox="1"/>
          <p:nvPr/>
        </p:nvSpPr>
        <p:spPr>
          <a:xfrm>
            <a:off x="8246534" y="3304714"/>
            <a:ext cx="1202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Dyslexic" pitchFamily="2" charset="77"/>
              </a:rPr>
              <a:t>900</a:t>
            </a:r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xmlns="" id="{BABC07BF-79AD-0C40-89A1-7F89E273AF22}"/>
              </a:ext>
            </a:extLst>
          </p:cNvPr>
          <p:cNvSpPr/>
          <p:nvPr/>
        </p:nvSpPr>
        <p:spPr>
          <a:xfrm>
            <a:off x="3652470" y="3842154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1B5AEC9-3B99-7E4B-90CC-2EEEF1D4B845}"/>
              </a:ext>
            </a:extLst>
          </p:cNvPr>
          <p:cNvSpPr txBox="1"/>
          <p:nvPr/>
        </p:nvSpPr>
        <p:spPr>
          <a:xfrm>
            <a:off x="3399949" y="339513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200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B33BE93-FB8B-6C43-A5D3-5804718D1ADC}"/>
              </a:ext>
            </a:extLst>
          </p:cNvPr>
          <p:cNvSpPr txBox="1"/>
          <p:nvPr/>
        </p:nvSpPr>
        <p:spPr>
          <a:xfrm>
            <a:off x="5820599" y="338091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3860"/>
                </a:solidFill>
                <a:latin typeface="OpenDyslexic" pitchFamily="2" charset="77"/>
              </a:rPr>
              <a:t>550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1D9C71E6-3267-1144-BE81-F11FFAD58C19}"/>
              </a:ext>
            </a:extLst>
          </p:cNvPr>
          <p:cNvSpPr/>
          <p:nvPr/>
        </p:nvSpPr>
        <p:spPr>
          <a:xfrm>
            <a:off x="6096000" y="3876020"/>
            <a:ext cx="356263" cy="719248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65070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where 275 should go on each of the number lines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70469"/>
            <a:ext cx="5760000" cy="28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FE216AF-0FB5-494F-92C9-AB0CB7A7BE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3178432"/>
            <a:ext cx="5760000" cy="28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601D5A3A-C982-F548-84BB-3F3994A8BD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4618432"/>
            <a:ext cx="5760000" cy="2880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5BED177-FB97-6540-ADF2-43C2DB4F2FAF}"/>
              </a:ext>
            </a:extLst>
          </p:cNvPr>
          <p:cNvSpPr txBox="1"/>
          <p:nvPr/>
        </p:nvSpPr>
        <p:spPr>
          <a:xfrm>
            <a:off x="2981694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093E1837-1B3D-A946-92AD-5EE3B4392313}"/>
              </a:ext>
            </a:extLst>
          </p:cNvPr>
          <p:cNvSpPr txBox="1"/>
          <p:nvPr/>
        </p:nvSpPr>
        <p:spPr>
          <a:xfrm>
            <a:off x="7821456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1,000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19495532-C13B-2B4C-B774-10CBE4F062F9}"/>
              </a:ext>
            </a:extLst>
          </p:cNvPr>
          <p:cNvSpPr txBox="1"/>
          <p:nvPr/>
        </p:nvSpPr>
        <p:spPr>
          <a:xfrm>
            <a:off x="2981694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200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428B2E9B-578B-3A46-8653-447D0E676C2E}"/>
              </a:ext>
            </a:extLst>
          </p:cNvPr>
          <p:cNvSpPr txBox="1"/>
          <p:nvPr/>
        </p:nvSpPr>
        <p:spPr>
          <a:xfrm>
            <a:off x="7812830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300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938386B-56CA-A04E-9353-D97D939897C2}"/>
              </a:ext>
            </a:extLst>
          </p:cNvPr>
          <p:cNvSpPr txBox="1"/>
          <p:nvPr/>
        </p:nvSpPr>
        <p:spPr>
          <a:xfrm>
            <a:off x="2981694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270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DF500650-5B54-8A41-AD5D-212117296C36}"/>
              </a:ext>
            </a:extLst>
          </p:cNvPr>
          <p:cNvSpPr txBox="1"/>
          <p:nvPr/>
        </p:nvSpPr>
        <p:spPr>
          <a:xfrm>
            <a:off x="7812830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280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37BE82B-01C2-A24C-8EBD-990C9E52657D}"/>
              </a:ext>
            </a:extLst>
          </p:cNvPr>
          <p:cNvSpPr/>
          <p:nvPr/>
        </p:nvSpPr>
        <p:spPr>
          <a:xfrm>
            <a:off x="8227013" y="3022476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7A6C5319-25E2-234D-A5A2-F04C7672A571}"/>
              </a:ext>
            </a:extLst>
          </p:cNvPr>
          <p:cNvSpPr/>
          <p:nvPr/>
        </p:nvSpPr>
        <p:spPr>
          <a:xfrm>
            <a:off x="8227013" y="4335662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1377DD5D-55EC-6A4A-A8A6-7FBDDF528805}"/>
              </a:ext>
            </a:extLst>
          </p:cNvPr>
          <p:cNvSpPr/>
          <p:nvPr/>
        </p:nvSpPr>
        <p:spPr>
          <a:xfrm>
            <a:off x="8227013" y="5769778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26434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where 275 should go on each of the number lines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70469"/>
            <a:ext cx="5760000" cy="28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FE216AF-0FB5-494F-92C9-AB0CB7A7BE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3178432"/>
            <a:ext cx="5760000" cy="28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601D5A3A-C982-F548-84BB-3F3994A8BD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4618432"/>
            <a:ext cx="5760000" cy="2880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5BED177-FB97-6540-ADF2-43C2DB4F2FAF}"/>
              </a:ext>
            </a:extLst>
          </p:cNvPr>
          <p:cNvSpPr txBox="1"/>
          <p:nvPr/>
        </p:nvSpPr>
        <p:spPr>
          <a:xfrm>
            <a:off x="2981694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19495532-C13B-2B4C-B774-10CBE4F062F9}"/>
              </a:ext>
            </a:extLst>
          </p:cNvPr>
          <p:cNvSpPr txBox="1"/>
          <p:nvPr/>
        </p:nvSpPr>
        <p:spPr>
          <a:xfrm>
            <a:off x="2981694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200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938386B-56CA-A04E-9353-D97D939897C2}"/>
              </a:ext>
            </a:extLst>
          </p:cNvPr>
          <p:cNvSpPr txBox="1"/>
          <p:nvPr/>
        </p:nvSpPr>
        <p:spPr>
          <a:xfrm>
            <a:off x="2981694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270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xmlns="" id="{0D195637-C726-6F49-AD0A-DAB5F69EA223}"/>
              </a:ext>
            </a:extLst>
          </p:cNvPr>
          <p:cNvSpPr/>
          <p:nvPr/>
        </p:nvSpPr>
        <p:spPr>
          <a:xfrm>
            <a:off x="7029979" y="4015439"/>
            <a:ext cx="239967" cy="484462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xmlns="" id="{E945F873-16D7-FD45-A86F-2A0E749CB1D0}"/>
              </a:ext>
            </a:extLst>
          </p:cNvPr>
          <p:cNvSpPr/>
          <p:nvPr/>
        </p:nvSpPr>
        <p:spPr>
          <a:xfrm>
            <a:off x="4703646" y="2732924"/>
            <a:ext cx="239967" cy="484462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xmlns="" id="{36DDB627-C2C1-EF47-8A81-8C5DB41B4C64}"/>
              </a:ext>
            </a:extLst>
          </p:cNvPr>
          <p:cNvSpPr/>
          <p:nvPr/>
        </p:nvSpPr>
        <p:spPr>
          <a:xfrm>
            <a:off x="6012529" y="5433378"/>
            <a:ext cx="239967" cy="484462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37D8920-0573-6A41-90AD-844EC9378042}"/>
              </a:ext>
            </a:extLst>
          </p:cNvPr>
          <p:cNvSpPr txBox="1"/>
          <p:nvPr/>
        </p:nvSpPr>
        <p:spPr>
          <a:xfrm>
            <a:off x="7821456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1,000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D4B8975-FEFE-EB4A-A1B4-A5C54FC73132}"/>
              </a:ext>
            </a:extLst>
          </p:cNvPr>
          <p:cNvSpPr txBox="1"/>
          <p:nvPr/>
        </p:nvSpPr>
        <p:spPr>
          <a:xfrm>
            <a:off x="7812830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300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BBC9FF4-E357-8A45-8D09-5EB1886E02C3}"/>
              </a:ext>
            </a:extLst>
          </p:cNvPr>
          <p:cNvSpPr txBox="1"/>
          <p:nvPr/>
        </p:nvSpPr>
        <p:spPr>
          <a:xfrm>
            <a:off x="7812830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280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AC61A46F-3EC4-FC48-9080-C97B567DEE73}"/>
              </a:ext>
            </a:extLst>
          </p:cNvPr>
          <p:cNvSpPr/>
          <p:nvPr/>
        </p:nvSpPr>
        <p:spPr>
          <a:xfrm>
            <a:off x="8227013" y="3022476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03D06A1-EFAD-AD41-83CB-FEB6B407E807}"/>
              </a:ext>
            </a:extLst>
          </p:cNvPr>
          <p:cNvSpPr/>
          <p:nvPr/>
        </p:nvSpPr>
        <p:spPr>
          <a:xfrm>
            <a:off x="8227013" y="4335662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B2F1FED4-A5FB-D849-B87C-4D014E18C50A}"/>
              </a:ext>
            </a:extLst>
          </p:cNvPr>
          <p:cNvSpPr/>
          <p:nvPr/>
        </p:nvSpPr>
        <p:spPr>
          <a:xfrm>
            <a:off x="8227013" y="5769778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7769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where 525 should go on each of the number lines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70469"/>
            <a:ext cx="5760000" cy="28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FE216AF-0FB5-494F-92C9-AB0CB7A7BE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3178432"/>
            <a:ext cx="5760000" cy="28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601D5A3A-C982-F548-84BB-3F3994A8BD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4618432"/>
            <a:ext cx="5760000" cy="2880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5BED177-FB97-6540-ADF2-43C2DB4F2FAF}"/>
              </a:ext>
            </a:extLst>
          </p:cNvPr>
          <p:cNvSpPr txBox="1"/>
          <p:nvPr/>
        </p:nvSpPr>
        <p:spPr>
          <a:xfrm>
            <a:off x="2981694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19495532-C13B-2B4C-B774-10CBE4F062F9}"/>
              </a:ext>
            </a:extLst>
          </p:cNvPr>
          <p:cNvSpPr txBox="1"/>
          <p:nvPr/>
        </p:nvSpPr>
        <p:spPr>
          <a:xfrm>
            <a:off x="2981694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500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938386B-56CA-A04E-9353-D97D939897C2}"/>
              </a:ext>
            </a:extLst>
          </p:cNvPr>
          <p:cNvSpPr txBox="1"/>
          <p:nvPr/>
        </p:nvSpPr>
        <p:spPr>
          <a:xfrm>
            <a:off x="2981694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500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40D58CB-97D4-D843-972B-30545C26A4C3}"/>
              </a:ext>
            </a:extLst>
          </p:cNvPr>
          <p:cNvSpPr txBox="1"/>
          <p:nvPr/>
        </p:nvSpPr>
        <p:spPr>
          <a:xfrm>
            <a:off x="7821456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1,000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5D4C0DC-1AAC-3B48-B91F-C74EA1BEC69D}"/>
              </a:ext>
            </a:extLst>
          </p:cNvPr>
          <p:cNvSpPr txBox="1"/>
          <p:nvPr/>
        </p:nvSpPr>
        <p:spPr>
          <a:xfrm>
            <a:off x="7812830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600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5047384-809A-AA43-8503-89C268FA6752}"/>
              </a:ext>
            </a:extLst>
          </p:cNvPr>
          <p:cNvSpPr txBox="1"/>
          <p:nvPr/>
        </p:nvSpPr>
        <p:spPr>
          <a:xfrm>
            <a:off x="7812830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550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12D2701-ED0F-9F48-91E8-0F780D11A887}"/>
              </a:ext>
            </a:extLst>
          </p:cNvPr>
          <p:cNvSpPr/>
          <p:nvPr/>
        </p:nvSpPr>
        <p:spPr>
          <a:xfrm>
            <a:off x="8227013" y="3022476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51D11D3-5C33-994B-A749-655F5DAECC72}"/>
              </a:ext>
            </a:extLst>
          </p:cNvPr>
          <p:cNvSpPr/>
          <p:nvPr/>
        </p:nvSpPr>
        <p:spPr>
          <a:xfrm>
            <a:off x="8227013" y="4335662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71F4B2A-E492-DE43-A9F7-A7FB737101CC}"/>
              </a:ext>
            </a:extLst>
          </p:cNvPr>
          <p:cNvSpPr/>
          <p:nvPr/>
        </p:nvSpPr>
        <p:spPr>
          <a:xfrm>
            <a:off x="8227013" y="5769778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346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490?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252866737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Estimate where 525 should go on each of the number lines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33CC97A-EF7B-6446-96B2-FAF31C7FCF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70469"/>
            <a:ext cx="5760000" cy="28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FE216AF-0FB5-494F-92C9-AB0CB7A7BE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3178432"/>
            <a:ext cx="5760000" cy="28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601D5A3A-C982-F548-84BB-3F3994A8BD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4618432"/>
            <a:ext cx="5760000" cy="2880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5BED177-FB97-6540-ADF2-43C2DB4F2FAF}"/>
              </a:ext>
            </a:extLst>
          </p:cNvPr>
          <p:cNvSpPr txBox="1"/>
          <p:nvPr/>
        </p:nvSpPr>
        <p:spPr>
          <a:xfrm>
            <a:off x="2981694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19495532-C13B-2B4C-B774-10CBE4F062F9}"/>
              </a:ext>
            </a:extLst>
          </p:cNvPr>
          <p:cNvSpPr txBox="1"/>
          <p:nvPr/>
        </p:nvSpPr>
        <p:spPr>
          <a:xfrm>
            <a:off x="2981694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500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938386B-56CA-A04E-9353-D97D939897C2}"/>
              </a:ext>
            </a:extLst>
          </p:cNvPr>
          <p:cNvSpPr txBox="1"/>
          <p:nvPr/>
        </p:nvSpPr>
        <p:spPr>
          <a:xfrm>
            <a:off x="2981694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500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xmlns="" id="{0D195637-C726-6F49-AD0A-DAB5F69EA223}"/>
              </a:ext>
            </a:extLst>
          </p:cNvPr>
          <p:cNvSpPr/>
          <p:nvPr/>
        </p:nvSpPr>
        <p:spPr>
          <a:xfrm>
            <a:off x="6132513" y="2691817"/>
            <a:ext cx="239967" cy="484462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xmlns="" id="{E945F873-16D7-FD45-A86F-2A0E749CB1D0}"/>
              </a:ext>
            </a:extLst>
          </p:cNvPr>
          <p:cNvSpPr/>
          <p:nvPr/>
        </p:nvSpPr>
        <p:spPr>
          <a:xfrm>
            <a:off x="4760913" y="3994620"/>
            <a:ext cx="239967" cy="484462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xmlns="" id="{36DDB627-C2C1-EF47-8A81-8C5DB41B4C64}"/>
              </a:ext>
            </a:extLst>
          </p:cNvPr>
          <p:cNvSpPr/>
          <p:nvPr/>
        </p:nvSpPr>
        <p:spPr>
          <a:xfrm>
            <a:off x="6012529" y="5433378"/>
            <a:ext cx="239967" cy="484462"/>
          </a:xfrm>
          <a:prstGeom prst="downArrow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44B8D32-55D6-BD43-BC53-632CF55E77DA}"/>
              </a:ext>
            </a:extLst>
          </p:cNvPr>
          <p:cNvSpPr txBox="1"/>
          <p:nvPr/>
        </p:nvSpPr>
        <p:spPr>
          <a:xfrm>
            <a:off x="7821456" y="3598207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1,000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D9EE1FF-B5D1-1D41-BC79-2752644CB2F1}"/>
              </a:ext>
            </a:extLst>
          </p:cNvPr>
          <p:cNvSpPr txBox="1"/>
          <p:nvPr/>
        </p:nvSpPr>
        <p:spPr>
          <a:xfrm>
            <a:off x="7812830" y="4970189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600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59E998C-212E-9944-AF52-181D1CF1C72E}"/>
              </a:ext>
            </a:extLst>
          </p:cNvPr>
          <p:cNvSpPr txBox="1"/>
          <p:nvPr/>
        </p:nvSpPr>
        <p:spPr>
          <a:xfrm>
            <a:off x="7812830" y="638024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OpenDyslexic" pitchFamily="2" charset="77"/>
              </a:rPr>
              <a:t>550</a:t>
            </a:r>
            <a:endParaRPr lang="en-US" sz="2800" dirty="0">
              <a:latin typeface="OpenDyslexic" pitchFamily="2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9CC2EB6F-49A4-7D44-87F4-1A2C174AA72B}"/>
              </a:ext>
            </a:extLst>
          </p:cNvPr>
          <p:cNvSpPr/>
          <p:nvPr/>
        </p:nvSpPr>
        <p:spPr>
          <a:xfrm>
            <a:off x="8227013" y="3022476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447665A0-0B2C-854D-97B6-CE52BA9E7C9C}"/>
              </a:ext>
            </a:extLst>
          </p:cNvPr>
          <p:cNvSpPr/>
          <p:nvPr/>
        </p:nvSpPr>
        <p:spPr>
          <a:xfrm>
            <a:off x="8227013" y="4335662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6EEE53-5F42-114F-AEC7-171E65E7B395}"/>
              </a:ext>
            </a:extLst>
          </p:cNvPr>
          <p:cNvSpPr/>
          <p:nvPr/>
        </p:nvSpPr>
        <p:spPr>
          <a:xfrm>
            <a:off x="8227013" y="5769778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8437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9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A27E00C2-B8C7-A84E-9E7B-962DAA95D2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325" y="3617665"/>
            <a:ext cx="1689100" cy="12446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7A93E71C-0DC1-C74C-9ED1-61AF0DE78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875" y="1432471"/>
            <a:ext cx="4354694" cy="3295052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FF27051C-483A-BF43-98E0-F0C160049443}"/>
              </a:ext>
            </a:extLst>
          </p:cNvPr>
          <p:cNvSpPr/>
          <p:nvPr/>
        </p:nvSpPr>
        <p:spPr>
          <a:xfrm>
            <a:off x="2838123" y="2023336"/>
            <a:ext cx="33845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" pitchFamily="2" charset="77"/>
              </a:rPr>
              <a:t>If I am estimating where to place the number 600, I can </a:t>
            </a:r>
            <a:r>
              <a:rPr lang="en-GB" sz="2000" u="sng" dirty="0">
                <a:solidFill>
                  <a:srgbClr val="3273DC"/>
                </a:solidFill>
                <a:latin typeface="OpenDyslexic" pitchFamily="2" charset="77"/>
              </a:rPr>
              <a:t>only</a:t>
            </a:r>
            <a:r>
              <a:rPr lang="en-GB" sz="2000" dirty="0">
                <a:solidFill>
                  <a:srgbClr val="3273DC"/>
                </a:solidFill>
                <a:latin typeface="OpenDyslexic" pitchFamily="2" charset="77"/>
              </a:rPr>
              <a:t> place 400 and 800 at either end of the number line. 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6D097EE1-18CB-D244-86EB-5877B040BF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8497" y="2992832"/>
            <a:ext cx="5760000" cy="2880000"/>
          </a:xfrm>
          <a:prstGeom prst="rect">
            <a:avLst/>
          </a:prstGeom>
        </p:spPr>
      </p:pic>
      <p:sp>
        <p:nvSpPr>
          <p:cNvPr id="47" name="Down Arrow 46">
            <a:extLst>
              <a:ext uri="{FF2B5EF4-FFF2-40B4-BE49-F238E27FC236}">
                <a16:creationId xmlns:a16="http://schemas.microsoft.com/office/drawing/2014/main" xmlns="" id="{F71D36EB-C25E-6142-BC6D-A09284ECC119}"/>
              </a:ext>
            </a:extLst>
          </p:cNvPr>
          <p:cNvSpPr/>
          <p:nvPr/>
        </p:nvSpPr>
        <p:spPr>
          <a:xfrm>
            <a:off x="9041206" y="3462795"/>
            <a:ext cx="413077" cy="833949"/>
          </a:xfrm>
          <a:prstGeom prst="downArrow">
            <a:avLst/>
          </a:prstGeom>
          <a:solidFill>
            <a:srgbClr val="3273D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266DD5A0-7233-294D-B8E1-399C9BB2B8F4}"/>
              </a:ext>
            </a:extLst>
          </p:cNvPr>
          <p:cNvSpPr/>
          <p:nvPr/>
        </p:nvSpPr>
        <p:spPr>
          <a:xfrm>
            <a:off x="11293034" y="4128463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89384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9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is wrong. There are other possibilities, such as 500 and 700, 550 and 600, or 580 and 620 as examples.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A27E00C2-B8C7-A84E-9E7B-962DAA95D2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325" y="3617665"/>
            <a:ext cx="1689100" cy="12446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7A93E71C-0DC1-C74C-9ED1-61AF0DE78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875" y="1432471"/>
            <a:ext cx="4354694" cy="3295052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FF27051C-483A-BF43-98E0-F0C160049443}"/>
              </a:ext>
            </a:extLst>
          </p:cNvPr>
          <p:cNvSpPr/>
          <p:nvPr/>
        </p:nvSpPr>
        <p:spPr>
          <a:xfrm>
            <a:off x="2838123" y="2023336"/>
            <a:ext cx="33845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" pitchFamily="2" charset="77"/>
              </a:rPr>
              <a:t>If I am estimating where to place the number 600, I can </a:t>
            </a:r>
            <a:r>
              <a:rPr lang="en-GB" sz="2000" u="sng" dirty="0">
                <a:solidFill>
                  <a:srgbClr val="3273DC"/>
                </a:solidFill>
                <a:latin typeface="OpenDyslexic" pitchFamily="2" charset="77"/>
              </a:rPr>
              <a:t>only</a:t>
            </a:r>
            <a:r>
              <a:rPr lang="en-GB" sz="2000" dirty="0">
                <a:solidFill>
                  <a:srgbClr val="3273DC"/>
                </a:solidFill>
                <a:latin typeface="OpenDyslexic" pitchFamily="2" charset="77"/>
              </a:rPr>
              <a:t> place 400 and 800 at either end of the number line. 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6D097EE1-18CB-D244-86EB-5877B040BF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8497" y="2992832"/>
            <a:ext cx="5760000" cy="2880000"/>
          </a:xfrm>
          <a:prstGeom prst="rect">
            <a:avLst/>
          </a:prstGeom>
        </p:spPr>
      </p:pic>
      <p:sp>
        <p:nvSpPr>
          <p:cNvPr id="47" name="Down Arrow 46">
            <a:extLst>
              <a:ext uri="{FF2B5EF4-FFF2-40B4-BE49-F238E27FC236}">
                <a16:creationId xmlns:a16="http://schemas.microsoft.com/office/drawing/2014/main" xmlns="" id="{F71D36EB-C25E-6142-BC6D-A09284ECC119}"/>
              </a:ext>
            </a:extLst>
          </p:cNvPr>
          <p:cNvSpPr/>
          <p:nvPr/>
        </p:nvSpPr>
        <p:spPr>
          <a:xfrm>
            <a:off x="9041206" y="3462795"/>
            <a:ext cx="413077" cy="833949"/>
          </a:xfrm>
          <a:prstGeom prst="downArrow">
            <a:avLst/>
          </a:prstGeom>
          <a:solidFill>
            <a:srgbClr val="3273D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266DD5A0-7233-294D-B8E1-399C9BB2B8F4}"/>
              </a:ext>
            </a:extLst>
          </p:cNvPr>
          <p:cNvSpPr/>
          <p:nvPr/>
        </p:nvSpPr>
        <p:spPr>
          <a:xfrm>
            <a:off x="11293034" y="4128463"/>
            <a:ext cx="60766" cy="571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01833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US" sz="2200" dirty="0"/>
              <a:t>I can read and represent numbers up to 1,000 using a number line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US" sz="2200" dirty="0"/>
              <a:t>I can explain my reasoning when reading and representing numbers up to 1,000 a number 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600" dirty="0"/>
              <a:t>Year 3 - Autumn Block 1 - Place Value - Lesson 5 - To be able to use a number line for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1531571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8F4A5A-F019-F447-BC80-0E69662E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490?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xmlns="" id="{BB42EF91-324A-8744-8C0E-659ABEE91A95}"/>
              </a:ext>
            </a:extLst>
          </p:cNvPr>
          <p:cNvSpPr/>
          <p:nvPr/>
        </p:nvSpPr>
        <p:spPr>
          <a:xfrm>
            <a:off x="8480463" y="3448050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42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Where should the arrow go to show the number 110?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use a number line for numbers up to 1,000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077710F-3D41-2F40-AC20-260137DFB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00" y="2538000"/>
            <a:ext cx="864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40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8658</TotalTime>
  <Words>2561</Words>
  <Application>Microsoft Office PowerPoint</Application>
  <PresentationFormat>Custom</PresentationFormat>
  <Paragraphs>1262</Paragraphs>
  <Slides>73</Slides>
  <Notes>70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82" baseType="lpstr">
      <vt:lpstr>Arial</vt:lpstr>
      <vt:lpstr>Wingdings</vt:lpstr>
      <vt:lpstr>Calibri</vt:lpstr>
      <vt:lpstr>Muli</vt:lpstr>
      <vt:lpstr>OpenDyslexic</vt:lpstr>
      <vt:lpstr>OpenDyslexicAlta</vt:lpstr>
      <vt:lpstr>Lato Light</vt:lpstr>
      <vt:lpstr>Lato</vt:lpstr>
      <vt:lpstr>Office Theme</vt:lpstr>
      <vt:lpstr>PowerPoint Presentation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  <vt:lpstr>To be able to use a number line for numbers up to 1,000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333</cp:revision>
  <cp:lastPrinted>2019-06-17T16:19:05Z</cp:lastPrinted>
  <dcterms:created xsi:type="dcterms:W3CDTF">2018-08-06T08:16:18Z</dcterms:created>
  <dcterms:modified xsi:type="dcterms:W3CDTF">2020-07-13T19:08:27Z</dcterms:modified>
</cp:coreProperties>
</file>